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393" r:id="rId2"/>
    <p:sldId id="373" r:id="rId3"/>
    <p:sldId id="381" r:id="rId4"/>
    <p:sldId id="390" r:id="rId5"/>
    <p:sldId id="392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атлова" initials="Е.В.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94261" autoAdjust="0"/>
  </p:normalViewPr>
  <p:slideViewPr>
    <p:cSldViewPr>
      <p:cViewPr>
        <p:scale>
          <a:sx n="110" d="100"/>
          <a:sy n="110" d="100"/>
        </p:scale>
        <p:origin x="-78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8667F-7B4C-421E-99DC-38CAEFBEB18C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BBC2-28F9-40AF-8B79-CE4D126BC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3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3B025-9E4F-4CB2-9196-D020D242C0EE}" type="datetimeFigureOut">
              <a:rPr lang="ru-RU" smtClean="0"/>
              <a:pPr/>
              <a:t>07.06.2018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7DB5-A34A-42B3-AB19-BB0C3E041D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74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5876925"/>
            <a:ext cx="8642350" cy="720725"/>
          </a:xfrm>
          <a:prstGeom prst="rect">
            <a:avLst/>
          </a:prstGeom>
          <a:solidFill>
            <a:srgbClr val="00387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844675"/>
            <a:ext cx="8642350" cy="1439863"/>
          </a:xfrm>
          <a:prstGeom prst="rect">
            <a:avLst/>
          </a:prstGeom>
          <a:solidFill>
            <a:srgbClr val="003874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030663" y="3863975"/>
            <a:ext cx="5492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8" name="Picture 8" descr="logo_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504825"/>
            <a:ext cx="24971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2276475"/>
            <a:ext cx="7772400" cy="8223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21388"/>
            <a:ext cx="4032250" cy="431800"/>
          </a:xfrm>
        </p:spPr>
        <p:txBody>
          <a:bodyPr anchor="ctr"/>
          <a:lstStyle>
            <a:lvl1pPr marL="0" indent="0">
              <a:lnSpc>
                <a:spcPct val="8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74119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494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8125" y="414338"/>
            <a:ext cx="2016125" cy="503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414338"/>
            <a:ext cx="5895975" cy="503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956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5378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68852"/>
            <a:ext cx="1143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36"/>
          <p:cNvCxnSpPr>
            <a:cxnSpLocks noChangeShapeType="1"/>
          </p:cNvCxnSpPr>
          <p:nvPr userDrawn="1"/>
        </p:nvCxnSpPr>
        <p:spPr bwMode="auto">
          <a:xfrm>
            <a:off x="1949450" y="6665714"/>
            <a:ext cx="6510982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9"/>
          <p:cNvCxnSpPr>
            <a:cxnSpLocks noChangeShapeType="1"/>
          </p:cNvCxnSpPr>
          <p:nvPr userDrawn="1"/>
        </p:nvCxnSpPr>
        <p:spPr bwMode="auto">
          <a:xfrm>
            <a:off x="468313" y="6191052"/>
            <a:ext cx="828040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9"/>
          <p:cNvCxnSpPr>
            <a:cxnSpLocks noChangeShapeType="1"/>
          </p:cNvCxnSpPr>
          <p:nvPr userDrawn="1"/>
        </p:nvCxnSpPr>
        <p:spPr bwMode="auto">
          <a:xfrm>
            <a:off x="468313" y="6232327"/>
            <a:ext cx="8280400" cy="0"/>
          </a:xfrm>
          <a:prstGeom prst="line">
            <a:avLst/>
          </a:prstGeom>
          <a:noFill/>
          <a:ln w="381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2299"/>
            <a:ext cx="8280400" cy="1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03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5378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68852"/>
            <a:ext cx="1143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36"/>
          <p:cNvCxnSpPr>
            <a:cxnSpLocks noChangeShapeType="1"/>
          </p:cNvCxnSpPr>
          <p:nvPr userDrawn="1"/>
        </p:nvCxnSpPr>
        <p:spPr bwMode="auto">
          <a:xfrm>
            <a:off x="1949450" y="6665714"/>
            <a:ext cx="6510982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9"/>
          <p:cNvCxnSpPr>
            <a:cxnSpLocks noChangeShapeType="1"/>
          </p:cNvCxnSpPr>
          <p:nvPr userDrawn="1"/>
        </p:nvCxnSpPr>
        <p:spPr bwMode="auto">
          <a:xfrm>
            <a:off x="468313" y="6191052"/>
            <a:ext cx="828040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9"/>
          <p:cNvCxnSpPr>
            <a:cxnSpLocks noChangeShapeType="1"/>
          </p:cNvCxnSpPr>
          <p:nvPr userDrawn="1"/>
        </p:nvCxnSpPr>
        <p:spPr bwMode="auto">
          <a:xfrm>
            <a:off x="468313" y="6232327"/>
            <a:ext cx="8280400" cy="0"/>
          </a:xfrm>
          <a:prstGeom prst="line">
            <a:avLst/>
          </a:prstGeom>
          <a:noFill/>
          <a:ln w="381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2299"/>
            <a:ext cx="8280400" cy="1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06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816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92786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882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704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929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8450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34565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87102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50825" y="5876925"/>
            <a:ext cx="8642350" cy="720725"/>
          </a:xfrm>
          <a:prstGeom prst="rect">
            <a:avLst/>
          </a:prstGeom>
          <a:solidFill>
            <a:srgbClr val="00387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5123" name="Picture 3" descr="logo_nagativ_r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9763" y="6022975"/>
            <a:ext cx="18494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14338"/>
            <a:ext cx="8064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Образец 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Образец текста</a:t>
            </a:r>
          </a:p>
          <a:p>
            <a:pPr lvl="1"/>
            <a:r>
              <a:rPr lang="da-DK" smtClean="0"/>
              <a:t>Второй уровень</a:t>
            </a:r>
          </a:p>
          <a:p>
            <a:pPr lvl="2"/>
            <a:r>
              <a:rPr lang="da-DK" smtClean="0"/>
              <a:t>Третий уровень</a:t>
            </a:r>
          </a:p>
          <a:p>
            <a:pPr lvl="3"/>
            <a:r>
              <a:rPr lang="da-DK" smtClean="0"/>
              <a:t>Четвертый уровень</a:t>
            </a:r>
          </a:p>
          <a:p>
            <a:pPr lvl="4"/>
            <a:r>
              <a:rPr lang="da-DK" smtClean="0"/>
              <a:t>Пятый уровень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8172450" y="59531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9BCBFA-171E-4EBA-8361-DE3BB373A615}" type="slidenum">
              <a:rPr lang="da-DK" sz="10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887845" cy="171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988840"/>
            <a:ext cx="8712968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</a:t>
            </a:r>
            <a:r>
              <a:rPr lang="ru-RU" b="1" dirty="0" smtClean="0"/>
              <a:t>Уважаемый Руководитель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sz="1400" b="1" dirty="0"/>
              <a:t>Банк «Возрождение»(ПАО) предлагает Вам ознакомиться с Государственными  программами  финансирования предприятий малого и среднего бизнеса</a:t>
            </a:r>
            <a:r>
              <a:rPr lang="ru-RU" sz="1400" b="1" dirty="0" smtClean="0"/>
              <a:t>.</a:t>
            </a:r>
            <a:endParaRPr lang="en-US" sz="1400" b="1" dirty="0" smtClean="0"/>
          </a:p>
          <a:p>
            <a:endParaRPr lang="ru-RU" sz="1400" b="1" dirty="0"/>
          </a:p>
          <a:p>
            <a:r>
              <a:rPr lang="ru-RU" sz="1400" b="1" dirty="0"/>
              <a:t> Приглашаем Вас воспользоваться  акциями по расчетно-кассовому обслуживанию  и комплексу услуг для решения социальных вопросов ваших сотрудников</a:t>
            </a:r>
            <a:r>
              <a:rPr lang="ru-RU" sz="1400" b="1" dirty="0" smtClean="0"/>
              <a:t>.</a:t>
            </a:r>
            <a:endParaRPr lang="en-US" sz="1400" b="1" dirty="0" smtClean="0"/>
          </a:p>
          <a:p>
            <a:endParaRPr lang="ru-RU" sz="1400" b="1" dirty="0"/>
          </a:p>
          <a:p>
            <a:r>
              <a:rPr lang="ru-RU" sz="1400" b="1" dirty="0"/>
              <a:t>Будем рады обсудить интересующие Вас банковские продукты и условия </a:t>
            </a:r>
            <a:r>
              <a:rPr lang="ru-RU" sz="1400" b="1" dirty="0" smtClean="0"/>
              <a:t>обслуживания </a:t>
            </a:r>
            <a:r>
              <a:rPr lang="ru-RU" sz="1400" b="1" dirty="0"/>
              <a:t>организации в удобное для Вас время</a:t>
            </a:r>
            <a:r>
              <a:rPr lang="ru-RU" sz="1400" b="1" dirty="0" smtClean="0"/>
              <a:t>.</a:t>
            </a:r>
            <a:endParaRPr lang="en-US" sz="1400" b="1" dirty="0" smtClean="0"/>
          </a:p>
          <a:p>
            <a:endParaRPr lang="ru-RU" sz="1400" b="1" dirty="0"/>
          </a:p>
          <a:p>
            <a:r>
              <a:rPr lang="ru-RU" sz="1400" b="1" dirty="0"/>
              <a:t>Выражаем надежду на плодотворное и взаимовыгодное сотрудничество</a:t>
            </a:r>
            <a:r>
              <a:rPr lang="ru-RU" sz="1100" b="1" dirty="0"/>
              <a:t>.</a:t>
            </a:r>
          </a:p>
          <a:p>
            <a:r>
              <a:rPr lang="ru-RU" sz="1100" dirty="0"/>
              <a:t> </a:t>
            </a:r>
            <a:endParaRPr lang="en-US" sz="1100" dirty="0" smtClean="0"/>
          </a:p>
          <a:p>
            <a:endParaRPr lang="ru-RU" sz="1100" dirty="0"/>
          </a:p>
          <a:p>
            <a:r>
              <a:rPr lang="ru-RU" sz="1000" dirty="0" smtClean="0"/>
              <a:t>Ждем </a:t>
            </a:r>
            <a:r>
              <a:rPr lang="ru-RU" sz="1000" dirty="0"/>
              <a:t>Вас по Адресу:</a:t>
            </a:r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Московская область, г. Талдом, пл. Карла Маркса, д.17, тел.: +7(496)206-01-39, +7(910) 422-74-68</a:t>
            </a:r>
          </a:p>
          <a:p>
            <a:r>
              <a:rPr lang="ru-RU" sz="1000" dirty="0"/>
              <a:t>Московская область, г. Дмитров, ул. Профессиональная, д. 28,тел.: +7(496) 223-55-55, +7(964)626-03-53</a:t>
            </a:r>
          </a:p>
          <a:p>
            <a:r>
              <a:rPr lang="ru-RU" sz="1100" dirty="0"/>
              <a:t> 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6439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73" y="2348880"/>
            <a:ext cx="269875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4842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Text Box 69"/>
          <p:cNvSpPr txBox="1">
            <a:spLocks noChangeArrowheads="1"/>
          </p:cNvSpPr>
          <p:nvPr/>
        </p:nvSpPr>
        <p:spPr bwMode="auto">
          <a:xfrm>
            <a:off x="245176" y="1585650"/>
            <a:ext cx="8559401" cy="4539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кредитования</a:t>
            </a:r>
          </a:p>
          <a:p>
            <a:pPr marL="176213" indent="-1762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9,6% для субъектов среднего бизнеса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10,6% для субъектов микро и малого бизнеса</a:t>
            </a:r>
          </a:p>
          <a:p>
            <a:pPr marL="176213" indent="-1762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Комиссии: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</a:t>
            </a:r>
          </a:p>
          <a:p>
            <a:pPr marL="176213" indent="-1762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</a:t>
            </a:r>
            <a:r>
              <a:rPr lang="ru-RU" alt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до 1 млрд рублей</a:t>
            </a:r>
          </a:p>
          <a:p>
            <a:pPr marL="176213" indent="-176213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льготного финансирования: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pPr eaLnBrk="1" hangingPunct="1">
              <a:defRPr/>
            </a:pP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кредита может превышать 3 года</a:t>
            </a:r>
            <a:r>
              <a:rPr lang="en-US" altLang="ru-RU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инвестиционных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проектов/</a:t>
            </a:r>
            <a:endParaRPr lang="en-US" alt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Оборотные средства</a:t>
            </a: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отрасли: сельское хозяйство, обрабатывающее производство, производство и распределение газа и воды; строительство, транспорт и связь; внутренний туризм; </a:t>
            </a:r>
            <a:r>
              <a:rPr lang="ru-RU" alt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отходов</a:t>
            </a:r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alt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здравоохранение; высокотехнологичные </a:t>
            </a:r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5176" y="700766"/>
            <a:ext cx="6273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Банк «Возрождение»  - участник  Программы стимулирования кредитования субъектов МСП (Программа 6,5)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73" y="882996"/>
            <a:ext cx="18018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39" y="1292904"/>
            <a:ext cx="7143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ФИНАНСИРОВАНИЕ ПО ПРОГРАММЕ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7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4842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 ПРЕДПРИЯТИЙ АПК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5176" y="764704"/>
            <a:ext cx="627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Банк «Возрождение»  - участник  г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ос. программы льготного финансирования предприятий агропромышленного комплекса</a:t>
            </a:r>
            <a:endParaRPr lang="ru-RU" altLang="ru-RU" sz="1800" b="1" dirty="0">
              <a:solidFill>
                <a:schemeClr val="tx2"/>
              </a:solidFill>
            </a:endParaRPr>
          </a:p>
        </p:txBody>
      </p:sp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451207" y="2064712"/>
            <a:ext cx="8353425" cy="2785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кредитования</a:t>
            </a:r>
          </a:p>
          <a:p>
            <a:pPr marL="176213" indent="-1762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</a:t>
            </a:r>
            <a:r>
              <a:rPr lang="ru-RU" alt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выше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годовых</a:t>
            </a: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 сумма</a:t>
            </a:r>
            <a:r>
              <a:rPr lang="ru-RU" altLang="ru-RU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8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altLang="ru-RU" sz="1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млн рублей </a:t>
            </a:r>
          </a:p>
          <a:p>
            <a:pPr marL="176213" indent="-1762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сумма: 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до 300 млн рублей </a:t>
            </a:r>
          </a:p>
          <a:p>
            <a:pPr eaLnBrk="1" hangingPunct="1">
              <a:defRPr/>
            </a:pPr>
            <a:r>
              <a:rPr lang="ru-RU" altLang="ru-RU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(в зависимости от направления деятельности)</a:t>
            </a:r>
            <a:endParaRPr lang="ru-RU" altLang="ru-RU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инвестиционных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                                   и пополнение оборотных средств</a:t>
            </a: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ru-RU" sz="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740" y="4978042"/>
            <a:ext cx="8227836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chemeClr val="bg1">
                    <a:lumMod val="50000"/>
                  </a:schemeClr>
                </a:solidFill>
              </a:rPr>
              <a:t>Между Банком «Возрождение» и Минсельхозом Московской области с </a:t>
            </a: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</a:rPr>
              <a:t>2013 года </a:t>
            </a:r>
            <a:r>
              <a:rPr lang="ru-RU" altLang="ru-RU" b="1" dirty="0" smtClean="0">
                <a:solidFill>
                  <a:schemeClr val="bg1">
                    <a:lumMod val="50000"/>
                  </a:schemeClr>
                </a:solidFill>
              </a:rPr>
              <a:t>действует соглашение о стратегическом партнерстве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32" y="2204863"/>
            <a:ext cx="21336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41" y="935297"/>
            <a:ext cx="847281" cy="893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80997"/>
            <a:ext cx="984232" cy="10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532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20272" y="6741368"/>
            <a:ext cx="2123728" cy="721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МИНПРОМТОРГА РОССИИ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5176" y="692696"/>
            <a:ext cx="627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Данная программа направлена </a:t>
            </a:r>
            <a:r>
              <a:rPr lang="ru-RU" sz="1800" dirty="0" smtClean="0"/>
              <a:t>на </a:t>
            </a:r>
            <a:r>
              <a:rPr lang="ru-RU" sz="1800" b="1" dirty="0"/>
              <a:t>субсидирование выпадающих доходов по кредитам, выданным на приобретение сельскохозяйственной, </a:t>
            </a:r>
            <a:r>
              <a:rPr lang="ru-RU" sz="1800" b="1" dirty="0" err="1"/>
              <a:t>строительно</a:t>
            </a:r>
            <a:r>
              <a:rPr lang="ru-RU" sz="1800" b="1" dirty="0"/>
              <a:t> – дорожной и коммунальной техники, оборудования для пищевой и перерабатывающей промышленности</a:t>
            </a:r>
            <a:endParaRPr lang="ru-RU" altLang="ru-RU" sz="1800" b="1" dirty="0">
              <a:solidFill>
                <a:schemeClr val="tx2"/>
              </a:solidFill>
            </a:endParaRPr>
          </a:p>
        </p:txBody>
      </p:sp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444574" y="2780928"/>
            <a:ext cx="8353425" cy="2569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кредитования</a:t>
            </a:r>
          </a:p>
          <a:p>
            <a:r>
              <a:rPr lang="ru-RU" dirty="0"/>
              <a:t>- </a:t>
            </a:r>
            <a:r>
              <a:rPr lang="ru-RU" dirty="0" smtClean="0"/>
              <a:t>  сумма </a:t>
            </a:r>
            <a:r>
              <a:rPr lang="ru-RU" dirty="0"/>
              <a:t>кредита: </a:t>
            </a:r>
            <a:r>
              <a:rPr lang="ru-RU" b="1" dirty="0">
                <a:solidFill>
                  <a:srgbClr val="FF0000"/>
                </a:solidFill>
              </a:rPr>
              <a:t>не ограничена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срок </a:t>
            </a:r>
            <a:r>
              <a:rPr lang="ru-RU" dirty="0"/>
              <a:t>кредита: </a:t>
            </a:r>
            <a:r>
              <a:rPr lang="ru-RU" dirty="0">
                <a:solidFill>
                  <a:srgbClr val="FF0000"/>
                </a:solidFill>
              </a:rPr>
              <a:t>до 60 месяцев </a:t>
            </a:r>
            <a:r>
              <a:rPr lang="ru-RU" dirty="0"/>
              <a:t>(минимальный срок не </a:t>
            </a:r>
            <a:endParaRPr lang="ru-RU" dirty="0" smtClean="0"/>
          </a:p>
          <a:p>
            <a:r>
              <a:rPr lang="ru-RU" dirty="0" smtClean="0"/>
              <a:t>регламентирован</a:t>
            </a:r>
            <a:r>
              <a:rPr lang="ru-RU" dirty="0"/>
              <a:t>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ставка: </a:t>
            </a:r>
            <a:r>
              <a:rPr lang="ru-RU" b="1" dirty="0" smtClean="0">
                <a:solidFill>
                  <a:srgbClr val="FF0000"/>
                </a:solidFill>
              </a:rPr>
              <a:t>5,75%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цели </a:t>
            </a:r>
            <a:r>
              <a:rPr lang="ru-RU" dirty="0"/>
              <a:t>кредита: </a:t>
            </a:r>
            <a:r>
              <a:rPr lang="ru-RU" dirty="0">
                <a:solidFill>
                  <a:srgbClr val="FF0000"/>
                </a:solidFill>
              </a:rPr>
              <a:t>приобретение нового </a:t>
            </a:r>
            <a:r>
              <a:rPr lang="ru-RU" dirty="0" smtClean="0">
                <a:solidFill>
                  <a:srgbClr val="FF0000"/>
                </a:solidFill>
              </a:rPr>
              <a:t>оборудования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отечественного производства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-    </a:t>
            </a:r>
            <a:r>
              <a:rPr lang="ru-RU" dirty="0" smtClean="0"/>
              <a:t>комиссии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не предусмотрены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ru-RU" sz="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1291"/>
            <a:ext cx="2032000" cy="191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26030" y="2831881"/>
            <a:ext cx="2051269" cy="201622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03990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2472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УБСИДИРОВАНИЕ КРЕДИТОВ НА ПРИОБРЕТЕНИЕ ПРОМЫШЛЕННЫХ ТОВАРОВ РЕСПУБЛИКИ БЕЛАРУСЬ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 июне 2017г. Банк «Возрождение» и Правительство Республики Беларусь  заключили договор об </a:t>
            </a:r>
            <a:endParaRPr lang="ru-RU" sz="1600" b="1" dirty="0" smtClean="0"/>
          </a:p>
          <a:p>
            <a:r>
              <a:rPr lang="ru-RU" sz="1600" b="1" dirty="0" smtClean="0"/>
              <a:t>условиях </a:t>
            </a:r>
            <a:r>
              <a:rPr lang="ru-RU" sz="1600" b="1" dirty="0"/>
              <a:t>выдачи кредитов для приобретения в Российской Федерации товаров, произведенных в Республике Беларусь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364" y="242088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Данная программа имеет ряд преимуществ для Вас и Вашей организации:</a:t>
            </a:r>
          </a:p>
          <a:p>
            <a:pPr lvl="0"/>
            <a:r>
              <a:rPr lang="ru-RU" sz="1400" dirty="0" smtClean="0"/>
              <a:t>- Срок </a:t>
            </a:r>
            <a:r>
              <a:rPr lang="ru-RU" sz="1400" dirty="0"/>
              <a:t>кредитования </a:t>
            </a:r>
            <a:r>
              <a:rPr lang="ru-RU" sz="1400" dirty="0">
                <a:solidFill>
                  <a:srgbClr val="FF0000"/>
                </a:solidFill>
              </a:rPr>
              <a:t>до 5 (пяти) лет</a:t>
            </a:r>
          </a:p>
          <a:p>
            <a:pPr lvl="0"/>
            <a:r>
              <a:rPr lang="ru-RU" sz="1400" dirty="0" smtClean="0"/>
              <a:t>- Фактическая </a:t>
            </a:r>
            <a:r>
              <a:rPr lang="ru-RU" sz="1400" dirty="0"/>
              <a:t>ставка кредита 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не </a:t>
            </a:r>
            <a:r>
              <a:rPr lang="ru-RU" sz="1400" dirty="0">
                <a:solidFill>
                  <a:srgbClr val="FF0000"/>
                </a:solidFill>
              </a:rPr>
              <a:t>более действующей ставки Банка, уменьшенной на размер ключевой ставки Банка России</a:t>
            </a:r>
            <a:r>
              <a:rPr lang="ru-RU" sz="1400" dirty="0"/>
              <a:t>. По состоянию на апрель 2018 – 7,25%</a:t>
            </a:r>
          </a:p>
          <a:p>
            <a:pPr lvl="0"/>
            <a:r>
              <a:rPr lang="ru-RU" sz="1400" dirty="0" smtClean="0"/>
              <a:t>- Данная программа субсидирования </a:t>
            </a:r>
            <a:r>
              <a:rPr lang="ru-RU" sz="1400" dirty="0" smtClean="0">
                <a:solidFill>
                  <a:srgbClr val="FF0000"/>
                </a:solidFill>
              </a:rPr>
              <a:t>может </a:t>
            </a:r>
            <a:r>
              <a:rPr lang="ru-RU" sz="1400" dirty="0">
                <a:solidFill>
                  <a:srgbClr val="FF0000"/>
                </a:solidFill>
              </a:rPr>
              <a:t>быть комбинирована с другими программами </a:t>
            </a:r>
          </a:p>
          <a:p>
            <a:pPr lvl="0"/>
            <a:r>
              <a:rPr lang="ru-RU" sz="1400" dirty="0" smtClean="0"/>
              <a:t>- </a:t>
            </a:r>
            <a:r>
              <a:rPr lang="ru-RU" sz="1400" dirty="0" smtClean="0">
                <a:solidFill>
                  <a:srgbClr val="FF0000"/>
                </a:solidFill>
              </a:rPr>
              <a:t>Банк </a:t>
            </a:r>
            <a:r>
              <a:rPr lang="ru-RU" sz="1400" dirty="0">
                <a:solidFill>
                  <a:srgbClr val="FF0000"/>
                </a:solidFill>
              </a:rPr>
              <a:t>самостоятельно осуществляет все процедуры по оформлению </a:t>
            </a:r>
            <a:r>
              <a:rPr lang="ru-RU" sz="1400" dirty="0"/>
              <a:t>компенсации/субсидии в рамках программы</a:t>
            </a:r>
          </a:p>
          <a:p>
            <a:pPr lvl="0"/>
            <a:r>
              <a:rPr lang="ru-RU" sz="1400" dirty="0" smtClean="0"/>
              <a:t>- Минимальное </a:t>
            </a:r>
            <a:r>
              <a:rPr lang="ru-RU" sz="1400" dirty="0"/>
              <a:t>собственное участие – </a:t>
            </a:r>
            <a:r>
              <a:rPr lang="ru-RU" sz="1400" dirty="0">
                <a:solidFill>
                  <a:srgbClr val="FF0000"/>
                </a:solidFill>
              </a:rPr>
              <a:t>от 10 % стоимости товара</a:t>
            </a:r>
          </a:p>
          <a:p>
            <a:pPr lvl="0"/>
            <a:r>
              <a:rPr lang="ru-RU" sz="1400" dirty="0" smtClean="0"/>
              <a:t>- Банк </a:t>
            </a:r>
            <a:r>
              <a:rPr lang="ru-RU" sz="1400" dirty="0">
                <a:solidFill>
                  <a:srgbClr val="FF0000"/>
                </a:solidFill>
              </a:rPr>
              <a:t>осуществляет поддержку клиента </a:t>
            </a:r>
            <a:r>
              <a:rPr lang="ru-RU" sz="1400" dirty="0"/>
              <a:t>и взаимодействие с представителями Республики Беларусь </a:t>
            </a:r>
            <a:r>
              <a:rPr lang="ru-RU" sz="1400" dirty="0">
                <a:solidFill>
                  <a:srgbClr val="FF0000"/>
                </a:solidFill>
              </a:rPr>
              <a:t>на всех этапах сделки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13003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9" y="4797152"/>
            <a:ext cx="775443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07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2_Vbank_Powerpoint_template_Ru_Fin">
  <a:themeElements>
    <a:clrScheme name="2_Vbank_Powerpoint_template_Ru_Fin 1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874"/>
      </a:accent1>
      <a:accent2>
        <a:srgbClr val="A0C0E2"/>
      </a:accent2>
      <a:accent3>
        <a:srgbClr val="FFFFFF"/>
      </a:accent3>
      <a:accent4>
        <a:srgbClr val="000000"/>
      </a:accent4>
      <a:accent5>
        <a:srgbClr val="AAAEBC"/>
      </a:accent5>
      <a:accent6>
        <a:srgbClr val="91AECD"/>
      </a:accent6>
      <a:hlink>
        <a:srgbClr val="58595B"/>
      </a:hlink>
      <a:folHlink>
        <a:srgbClr val="E7E6DD"/>
      </a:folHlink>
    </a:clrScheme>
    <a:fontScheme name="2_Vbank_Powerpoint_template_Ru_Fi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bank_Powerpoint_template_Ru_F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3">
        <a:dk1>
          <a:srgbClr val="000000"/>
        </a:dk1>
        <a:lt1>
          <a:srgbClr val="FFFFFF"/>
        </a:lt1>
        <a:dk2>
          <a:srgbClr val="000000"/>
        </a:dk2>
        <a:lt2>
          <a:srgbClr val="58595B"/>
        </a:lt2>
        <a:accent1>
          <a:srgbClr val="003874"/>
        </a:accent1>
        <a:accent2>
          <a:srgbClr val="EC1B34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D6172E"/>
        </a:accent6>
        <a:hlink>
          <a:srgbClr val="A0C0E2"/>
        </a:hlink>
        <a:folHlink>
          <a:srgbClr val="EC8A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3874"/>
        </a:accent1>
        <a:accent2>
          <a:srgbClr val="A0C0E2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91AECD"/>
        </a:accent6>
        <a:hlink>
          <a:srgbClr val="58595B"/>
        </a:hlink>
        <a:folHlink>
          <a:srgbClr val="E7E6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9367</TotalTime>
  <Words>377</Words>
  <Application>Microsoft Office PowerPoint</Application>
  <PresentationFormat>Экран (4:3)</PresentationFormat>
  <Paragraphs>68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2_Vbank_Powerpoint_template_Ru_Fin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KudriavcevaNA</cp:lastModifiedBy>
  <cp:revision>385</cp:revision>
  <cp:lastPrinted>2018-05-18T08:00:39Z</cp:lastPrinted>
  <dcterms:created xsi:type="dcterms:W3CDTF">2016-05-19T10:47:45Z</dcterms:created>
  <dcterms:modified xsi:type="dcterms:W3CDTF">2018-06-07T10:22:30Z</dcterms:modified>
</cp:coreProperties>
</file>